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6858000" cx="12192000"/>
  <p:notesSz cx="6858000" cy="9144000"/>
  <p:embeddedFontLst>
    <p:embeddedFont>
      <p:font typeface="Tiro Devanagari Hindi"/>
      <p:regular r:id="rId16"/>
      <p:italic r:id="rId17"/>
    </p:embeddedFont>
    <p:embeddedFont>
      <p:font typeface="Yatra One"/>
      <p:regular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TiroDevanagariHindi-italic.fntdata"/><Relationship Id="rId16" Type="http://schemas.openxmlformats.org/officeDocument/2006/relationships/font" Target="fonts/TiroDevanagariHindi-regular.fntdata"/><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font" Target="fonts/YatraOne-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3ad58a07c53_0_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3ad58a07c53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83" name="Shape 83"/>
        <p:cNvGrpSpPr/>
        <p:nvPr/>
      </p:nvGrpSpPr>
      <p:grpSpPr>
        <a:xfrm>
          <a:off x="0" y="0"/>
          <a:ext cx="0" cy="0"/>
          <a:chOff x="0" y="0"/>
          <a:chExt cx="0" cy="0"/>
        </a:xfrm>
      </p:grpSpPr>
      <p:pic>
        <p:nvPicPr>
          <p:cNvPr descr="image.png" id="84" name="Google Shape;84;p13"/>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85" name="Google Shape;85;p13"/>
          <p:cNvSpPr txBox="1"/>
          <p:nvPr/>
        </p:nvSpPr>
        <p:spPr>
          <a:xfrm>
            <a:off x="238125" y="1808857"/>
            <a:ext cx="11715750" cy="18288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6000" u="none" cap="none" strike="noStrike">
                <a:solidFill>
                  <a:srgbClr val="8B0000"/>
                </a:solidFill>
                <a:latin typeface="Yatra One"/>
                <a:ea typeface="Yatra One"/>
                <a:cs typeface="Yatra One"/>
                <a:sym typeface="Yatra One"/>
              </a:rPr>
              <a:t>कार्ल मार्क्स</a:t>
            </a:r>
            <a:br>
              <a:rPr b="0" i="0" lang="en-US" sz="1800" u="none" cap="none" strike="noStrike">
                <a:solidFill>
                  <a:schemeClr val="dk1"/>
                </a:solidFill>
                <a:latin typeface="Calibri"/>
                <a:ea typeface="Calibri"/>
                <a:cs typeface="Calibri"/>
                <a:sym typeface="Calibri"/>
              </a:rPr>
            </a:br>
            <a:r>
              <a:rPr b="1" i="0" lang="en-US" sz="6000" u="none" cap="none" strike="noStrike">
                <a:solidFill>
                  <a:srgbClr val="8B0000"/>
                </a:solidFill>
                <a:latin typeface="Yatra One"/>
                <a:ea typeface="Yatra One"/>
                <a:cs typeface="Yatra One"/>
                <a:sym typeface="Yatra One"/>
              </a:rPr>
              <a:t> राजनीतिक विचार</a:t>
            </a:r>
            <a:endParaRPr/>
          </a:p>
        </p:txBody>
      </p:sp>
      <p:sp>
        <p:nvSpPr>
          <p:cNvPr id="86" name="Google Shape;86;p13"/>
          <p:cNvSpPr txBox="1"/>
          <p:nvPr/>
        </p:nvSpPr>
        <p:spPr>
          <a:xfrm>
            <a:off x="476250" y="3828157"/>
            <a:ext cx="11239500" cy="487560"/>
          </a:xfrm>
          <a:prstGeom prst="rect">
            <a:avLst/>
          </a:prstGeom>
          <a:noFill/>
          <a:ln>
            <a:noFill/>
          </a:ln>
        </p:spPr>
        <p:txBody>
          <a:bodyPr anchorCtr="0" anchor="t" bIns="0" lIns="0" spcFirstLastPara="1" rIns="0" wrap="square" tIns="0">
            <a:spAutoFit/>
          </a:bodyPr>
          <a:lstStyle/>
          <a:p>
            <a:pPr indent="0" lvl="0" marL="0" marR="0" rtl="0" algn="ctr">
              <a:lnSpc>
                <a:spcPct val="160000"/>
              </a:lnSpc>
              <a:spcBef>
                <a:spcPts val="0"/>
              </a:spcBef>
              <a:spcAft>
                <a:spcPts val="0"/>
              </a:spcAft>
              <a:buNone/>
            </a:pPr>
            <a:r>
              <a:rPr b="0" i="0" lang="en-US" sz="2400" u="none" cap="none" strike="noStrike">
                <a:solidFill>
                  <a:srgbClr val="555555"/>
                </a:solidFill>
                <a:latin typeface="Tiro Devanagari Hindi"/>
                <a:ea typeface="Tiro Devanagari Hindi"/>
                <a:cs typeface="Tiro Devanagari Hindi"/>
                <a:sym typeface="Tiro Devanagari Hindi"/>
              </a:rPr>
              <a:t>एक विस्तृत विश्लेषण</a:t>
            </a:r>
            <a:endParaRPr/>
          </a:p>
        </p:txBody>
      </p:sp>
      <p:sp>
        <p:nvSpPr>
          <p:cNvPr id="87" name="Google Shape;87;p13"/>
          <p:cNvSpPr/>
          <p:nvPr/>
        </p:nvSpPr>
        <p:spPr>
          <a:xfrm>
            <a:off x="5619750" y="5001517"/>
            <a:ext cx="952500" cy="47625"/>
          </a:xfrm>
          <a:prstGeom prst="roundRect">
            <a:avLst>
              <a:gd fmla="val 16667" name="adj"/>
            </a:avLst>
          </a:prstGeom>
          <a:solidFill>
            <a:srgbClr val="8B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88" name="Google Shape;88;p13"/>
          <p:cNvSpPr txBox="1"/>
          <p:nvPr/>
        </p:nvSpPr>
        <p:spPr>
          <a:xfrm>
            <a:off x="2470500" y="2880900"/>
            <a:ext cx="77760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89" name="Google Shape;89;p13"/>
          <p:cNvSpPr txBox="1"/>
          <p:nvPr/>
        </p:nvSpPr>
        <p:spPr>
          <a:xfrm>
            <a:off x="8653500" y="4941000"/>
            <a:ext cx="3564000" cy="116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US" sz="3200">
                <a:solidFill>
                  <a:srgbClr val="20124D"/>
                </a:solidFill>
                <a:latin typeface="Calibri"/>
                <a:ea typeface="Calibri"/>
                <a:cs typeface="Calibri"/>
                <a:sym typeface="Calibri"/>
              </a:rPr>
              <a:t>Presented by</a:t>
            </a:r>
            <a:endParaRPr sz="3200">
              <a:solidFill>
                <a:srgbClr val="20124D"/>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3200">
                <a:solidFill>
                  <a:srgbClr val="20124D"/>
                </a:solidFill>
                <a:latin typeface="Calibri"/>
                <a:ea typeface="Calibri"/>
                <a:cs typeface="Calibri"/>
                <a:sym typeface="Calibri"/>
              </a:rPr>
              <a:t>Dr. Bharti Soni</a:t>
            </a:r>
            <a:endParaRPr sz="3200">
              <a:solidFill>
                <a:srgbClr val="20124D"/>
              </a:solidFill>
              <a:latin typeface="Calibri"/>
              <a:ea typeface="Calibri"/>
              <a:cs typeface="Calibri"/>
              <a:sym typeface="Calibri"/>
            </a:endParaRPr>
          </a:p>
        </p:txBody>
      </p:sp>
      <p:sp>
        <p:nvSpPr>
          <p:cNvPr id="90" name="Google Shape;90;p13"/>
          <p:cNvSpPr txBox="1"/>
          <p:nvPr/>
        </p:nvSpPr>
        <p:spPr>
          <a:xfrm>
            <a:off x="6655500" y="5926500"/>
            <a:ext cx="55620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200">
                <a:solidFill>
                  <a:schemeClr val="dk1"/>
                </a:solidFill>
                <a:latin typeface="Calibri"/>
                <a:ea typeface="Calibri"/>
                <a:cs typeface="Calibri"/>
                <a:sym typeface="Calibri"/>
              </a:rPr>
              <a:t>Department of Political Science</a:t>
            </a:r>
            <a:endParaRPr sz="32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22"/>
          <p:cNvSpPr txBox="1"/>
          <p:nvPr/>
        </p:nvSpPr>
        <p:spPr>
          <a:xfrm>
            <a:off x="999000" y="2538000"/>
            <a:ext cx="7776000" cy="166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9600">
                <a:solidFill>
                  <a:schemeClr val="dk1"/>
                </a:solidFill>
                <a:latin typeface="Calibri"/>
                <a:ea typeface="Calibri"/>
                <a:cs typeface="Calibri"/>
                <a:sym typeface="Calibri"/>
              </a:rPr>
              <a:t>      </a:t>
            </a:r>
            <a:r>
              <a:rPr lang="en-US" sz="9600">
                <a:solidFill>
                  <a:srgbClr val="980000"/>
                </a:solidFill>
                <a:latin typeface="Calibri"/>
                <a:ea typeface="Calibri"/>
                <a:cs typeface="Calibri"/>
                <a:sym typeface="Calibri"/>
              </a:rPr>
              <a:t>THANKYOU</a:t>
            </a:r>
            <a:endParaRPr sz="9600">
              <a:solidFill>
                <a:srgbClr val="98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4" name="Shape 94"/>
        <p:cNvGrpSpPr/>
        <p:nvPr/>
      </p:nvGrpSpPr>
      <p:grpSpPr>
        <a:xfrm>
          <a:off x="0" y="0"/>
          <a:ext cx="0" cy="0"/>
          <a:chOff x="0" y="0"/>
          <a:chExt cx="0" cy="0"/>
        </a:xfrm>
      </p:grpSpPr>
      <p:pic>
        <p:nvPicPr>
          <p:cNvPr descr="image.png" id="95" name="Google Shape;95;p14"/>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image.png" id="96" name="Google Shape;96;p14"/>
          <p:cNvPicPr preferRelativeResize="0"/>
          <p:nvPr/>
        </p:nvPicPr>
        <p:blipFill rotWithShape="1">
          <a:blip r:embed="rId4">
            <a:alphaModFix/>
          </a:blip>
          <a:srcRect b="0" l="0" r="0" t="0"/>
          <a:stretch/>
        </p:blipFill>
        <p:spPr>
          <a:xfrm>
            <a:off x="6286500" y="2003077"/>
            <a:ext cx="5429250" cy="3810000"/>
          </a:xfrm>
          <a:prstGeom prst="rect">
            <a:avLst/>
          </a:prstGeom>
          <a:noFill/>
          <a:ln>
            <a:noFill/>
          </a:ln>
        </p:spPr>
      </p:pic>
      <p:pic>
        <p:nvPicPr>
          <p:cNvPr descr="image.png" id="97" name="Google Shape;97;p14"/>
          <p:cNvPicPr preferRelativeResize="0"/>
          <p:nvPr/>
        </p:nvPicPr>
        <p:blipFill rotWithShape="1">
          <a:blip r:embed="rId5">
            <a:alphaModFix/>
          </a:blip>
          <a:srcRect b="0" l="0" r="0" t="0"/>
          <a:stretch/>
        </p:blipFill>
        <p:spPr>
          <a:xfrm>
            <a:off x="6286500" y="2003077"/>
            <a:ext cx="5429250" cy="3810000"/>
          </a:xfrm>
          <a:prstGeom prst="rect">
            <a:avLst/>
          </a:prstGeom>
          <a:noFill/>
          <a:ln>
            <a:noFill/>
          </a:ln>
        </p:spPr>
      </p:pic>
      <p:sp>
        <p:nvSpPr>
          <p:cNvPr id="98" name="Google Shape;98;p14"/>
          <p:cNvSpPr txBox="1"/>
          <p:nvPr/>
        </p:nvSpPr>
        <p:spPr>
          <a:xfrm>
            <a:off x="600075" y="2354073"/>
            <a:ext cx="114300" cy="33337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1650" u="none" cap="none" strike="noStrike">
                <a:solidFill>
                  <a:srgbClr val="1A1A1A"/>
                </a:solidFill>
                <a:latin typeface="Tiro Devanagari Hindi"/>
                <a:ea typeface="Tiro Devanagari Hindi"/>
                <a:cs typeface="Tiro Devanagari Hindi"/>
                <a:sym typeface="Tiro Devanagari Hindi"/>
              </a:rPr>
              <a:t>•</a:t>
            </a:r>
            <a:endParaRPr/>
          </a:p>
        </p:txBody>
      </p:sp>
      <p:sp>
        <p:nvSpPr>
          <p:cNvPr id="99" name="Google Shape;99;p14"/>
          <p:cNvSpPr txBox="1"/>
          <p:nvPr/>
        </p:nvSpPr>
        <p:spPr>
          <a:xfrm>
            <a:off x="714375" y="2353121"/>
            <a:ext cx="5191125" cy="670321"/>
          </a:xfrm>
          <a:prstGeom prst="rect">
            <a:avLst/>
          </a:prstGeom>
          <a:noFill/>
          <a:ln>
            <a:noFill/>
          </a:ln>
        </p:spPr>
        <p:txBody>
          <a:bodyPr anchorCtr="0" anchor="t" bIns="0" lIns="114300" spcFirstLastPara="1" rIns="0" wrap="square" tIns="0">
            <a:spAutoFit/>
          </a:bodyPr>
          <a:lstStyle/>
          <a:p>
            <a:pPr indent="0" lvl="0" marL="0" marR="0" rtl="0" algn="l">
              <a:lnSpc>
                <a:spcPct val="160000"/>
              </a:lnSpc>
              <a:spcBef>
                <a:spcPts val="0"/>
              </a:spcBef>
              <a:spcAft>
                <a:spcPts val="0"/>
              </a:spcAft>
              <a:buNone/>
            </a:pPr>
            <a:r>
              <a:rPr b="1" i="0" lang="en-US" sz="1650" u="none" cap="none" strike="noStrike">
                <a:solidFill>
                  <a:srgbClr val="1A1A1A"/>
                </a:solidFill>
                <a:latin typeface="Tiro Devanagari Hindi"/>
                <a:ea typeface="Tiro Devanagari Hindi"/>
                <a:cs typeface="Tiro Devanagari Hindi"/>
                <a:sym typeface="Tiro Devanagari Hindi"/>
              </a:rPr>
              <a:t>जन्म:</a:t>
            </a:r>
            <a:r>
              <a:rPr b="0" i="0" lang="en-US" sz="1650" u="none" cap="none" strike="noStrike">
                <a:solidFill>
                  <a:srgbClr val="1A1A1A"/>
                </a:solidFill>
                <a:latin typeface="Tiro Devanagari Hindi"/>
                <a:ea typeface="Tiro Devanagari Hindi"/>
                <a:cs typeface="Tiro Devanagari Hindi"/>
                <a:sym typeface="Tiro Devanagari Hindi"/>
              </a:rPr>
              <a:t> 1818, जर्मनी। वे एक महान दार्शनिक, अर्थशास्त्री, समाजशास्त्री और क्रांतिकारी थे।</a:t>
            </a:r>
            <a:endParaRPr/>
          </a:p>
        </p:txBody>
      </p:sp>
      <p:sp>
        <p:nvSpPr>
          <p:cNvPr id="100" name="Google Shape;100;p14"/>
          <p:cNvSpPr txBox="1"/>
          <p:nvPr/>
        </p:nvSpPr>
        <p:spPr>
          <a:xfrm>
            <a:off x="600075" y="3167270"/>
            <a:ext cx="114300" cy="33337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1650" u="none" cap="none" strike="noStrike">
                <a:solidFill>
                  <a:srgbClr val="1A1A1A"/>
                </a:solidFill>
                <a:latin typeface="Tiro Devanagari Hindi"/>
                <a:ea typeface="Tiro Devanagari Hindi"/>
                <a:cs typeface="Tiro Devanagari Hindi"/>
                <a:sym typeface="Tiro Devanagari Hindi"/>
              </a:rPr>
              <a:t>•</a:t>
            </a:r>
            <a:endParaRPr/>
          </a:p>
        </p:txBody>
      </p:sp>
      <p:sp>
        <p:nvSpPr>
          <p:cNvPr id="101" name="Google Shape;101;p14"/>
          <p:cNvSpPr txBox="1"/>
          <p:nvPr/>
        </p:nvSpPr>
        <p:spPr>
          <a:xfrm>
            <a:off x="714375" y="3166318"/>
            <a:ext cx="5191125" cy="670321"/>
          </a:xfrm>
          <a:prstGeom prst="rect">
            <a:avLst/>
          </a:prstGeom>
          <a:noFill/>
          <a:ln>
            <a:noFill/>
          </a:ln>
        </p:spPr>
        <p:txBody>
          <a:bodyPr anchorCtr="0" anchor="t" bIns="0" lIns="114300" spcFirstLastPara="1" rIns="0" wrap="square" tIns="0">
            <a:spAutoFit/>
          </a:bodyPr>
          <a:lstStyle/>
          <a:p>
            <a:pPr indent="0" lvl="0" marL="0" marR="0" rtl="0" algn="l">
              <a:lnSpc>
                <a:spcPct val="160000"/>
              </a:lnSpc>
              <a:spcBef>
                <a:spcPts val="0"/>
              </a:spcBef>
              <a:spcAft>
                <a:spcPts val="0"/>
              </a:spcAft>
              <a:buNone/>
            </a:pPr>
            <a:r>
              <a:rPr b="1" i="0" lang="en-US" sz="1650" u="none" cap="none" strike="noStrike">
                <a:solidFill>
                  <a:srgbClr val="1A1A1A"/>
                </a:solidFill>
                <a:latin typeface="Tiro Devanagari Hindi"/>
                <a:ea typeface="Tiro Devanagari Hindi"/>
                <a:cs typeface="Tiro Devanagari Hindi"/>
                <a:sym typeface="Tiro Devanagari Hindi"/>
              </a:rPr>
              <a:t>प्रमुख रचनाएँ:</a:t>
            </a:r>
            <a:r>
              <a:rPr b="0" i="0" lang="en-US" sz="1650" u="none" cap="none" strike="noStrike">
                <a:solidFill>
                  <a:srgbClr val="1A1A1A"/>
                </a:solidFill>
                <a:latin typeface="Tiro Devanagari Hindi"/>
                <a:ea typeface="Tiro Devanagari Hindi"/>
                <a:cs typeface="Tiro Devanagari Hindi"/>
                <a:sym typeface="Tiro Devanagari Hindi"/>
              </a:rPr>
              <a:t> 'द कम्युनिस्ट मेनिफेस्टो' (1848) और 'दास कैपिटल' (1867)।</a:t>
            </a:r>
            <a:endParaRPr/>
          </a:p>
        </p:txBody>
      </p:sp>
      <p:sp>
        <p:nvSpPr>
          <p:cNvPr id="102" name="Google Shape;102;p14"/>
          <p:cNvSpPr txBox="1"/>
          <p:nvPr/>
        </p:nvSpPr>
        <p:spPr>
          <a:xfrm>
            <a:off x="600075" y="3980467"/>
            <a:ext cx="114300" cy="33337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1650" u="none" cap="none" strike="noStrike">
                <a:solidFill>
                  <a:srgbClr val="1A1A1A"/>
                </a:solidFill>
                <a:latin typeface="Tiro Devanagari Hindi"/>
                <a:ea typeface="Tiro Devanagari Hindi"/>
                <a:cs typeface="Tiro Devanagari Hindi"/>
                <a:sym typeface="Tiro Devanagari Hindi"/>
              </a:rPr>
              <a:t>•</a:t>
            </a:r>
            <a:endParaRPr/>
          </a:p>
        </p:txBody>
      </p:sp>
      <p:sp>
        <p:nvSpPr>
          <p:cNvPr id="103" name="Google Shape;103;p14"/>
          <p:cNvSpPr txBox="1"/>
          <p:nvPr/>
        </p:nvSpPr>
        <p:spPr>
          <a:xfrm>
            <a:off x="714375" y="3979515"/>
            <a:ext cx="5191125" cy="670321"/>
          </a:xfrm>
          <a:prstGeom prst="rect">
            <a:avLst/>
          </a:prstGeom>
          <a:noFill/>
          <a:ln>
            <a:noFill/>
          </a:ln>
        </p:spPr>
        <p:txBody>
          <a:bodyPr anchorCtr="0" anchor="t" bIns="0" lIns="114300" spcFirstLastPara="1" rIns="0" wrap="square" tIns="0">
            <a:spAutoFit/>
          </a:bodyPr>
          <a:lstStyle/>
          <a:p>
            <a:pPr indent="0" lvl="0" marL="0" marR="0" rtl="0" algn="l">
              <a:lnSpc>
                <a:spcPct val="160000"/>
              </a:lnSpc>
              <a:spcBef>
                <a:spcPts val="0"/>
              </a:spcBef>
              <a:spcAft>
                <a:spcPts val="0"/>
              </a:spcAft>
              <a:buNone/>
            </a:pPr>
            <a:r>
              <a:rPr b="1" i="0" lang="en-US" sz="1650" u="none" cap="none" strike="noStrike">
                <a:solidFill>
                  <a:srgbClr val="1A1A1A"/>
                </a:solidFill>
                <a:latin typeface="Tiro Devanagari Hindi"/>
                <a:ea typeface="Tiro Devanagari Hindi"/>
                <a:cs typeface="Tiro Devanagari Hindi"/>
                <a:sym typeface="Tiro Devanagari Hindi"/>
              </a:rPr>
              <a:t>उद्देश्य:</a:t>
            </a:r>
            <a:r>
              <a:rPr b="0" i="0" lang="en-US" sz="1650" u="none" cap="none" strike="noStrike">
                <a:solidFill>
                  <a:srgbClr val="1A1A1A"/>
                </a:solidFill>
                <a:latin typeface="Tiro Devanagari Hindi"/>
                <a:ea typeface="Tiro Devanagari Hindi"/>
                <a:cs typeface="Tiro Devanagari Hindi"/>
                <a:sym typeface="Tiro Devanagari Hindi"/>
              </a:rPr>
              <a:t> समाज में व्याप्त असमानता और शोषण को समझना और उसे समाप्त करना।</a:t>
            </a:r>
            <a:endParaRPr/>
          </a:p>
        </p:txBody>
      </p:sp>
      <p:sp>
        <p:nvSpPr>
          <p:cNvPr id="104" name="Google Shape;104;p14"/>
          <p:cNvSpPr txBox="1"/>
          <p:nvPr/>
        </p:nvSpPr>
        <p:spPr>
          <a:xfrm>
            <a:off x="600075" y="4793664"/>
            <a:ext cx="114300" cy="33337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1650" u="none" cap="none" strike="noStrike">
                <a:solidFill>
                  <a:srgbClr val="1A1A1A"/>
                </a:solidFill>
                <a:latin typeface="Tiro Devanagari Hindi"/>
                <a:ea typeface="Tiro Devanagari Hindi"/>
                <a:cs typeface="Tiro Devanagari Hindi"/>
                <a:sym typeface="Tiro Devanagari Hindi"/>
              </a:rPr>
              <a:t>•</a:t>
            </a:r>
            <a:endParaRPr/>
          </a:p>
        </p:txBody>
      </p:sp>
      <p:sp>
        <p:nvSpPr>
          <p:cNvPr id="105" name="Google Shape;105;p14"/>
          <p:cNvSpPr txBox="1"/>
          <p:nvPr/>
        </p:nvSpPr>
        <p:spPr>
          <a:xfrm>
            <a:off x="714375" y="4792712"/>
            <a:ext cx="5191125" cy="670321"/>
          </a:xfrm>
          <a:prstGeom prst="rect">
            <a:avLst/>
          </a:prstGeom>
          <a:noFill/>
          <a:ln>
            <a:noFill/>
          </a:ln>
        </p:spPr>
        <p:txBody>
          <a:bodyPr anchorCtr="0" anchor="t" bIns="0" lIns="114300" spcFirstLastPara="1" rIns="0" wrap="square" tIns="0">
            <a:spAutoFit/>
          </a:bodyPr>
          <a:lstStyle/>
          <a:p>
            <a:pPr indent="0" lvl="0" marL="0" marR="0" rtl="0" algn="l">
              <a:lnSpc>
                <a:spcPct val="160000"/>
              </a:lnSpc>
              <a:spcBef>
                <a:spcPts val="0"/>
              </a:spcBef>
              <a:spcAft>
                <a:spcPts val="0"/>
              </a:spcAft>
              <a:buNone/>
            </a:pPr>
            <a:r>
              <a:rPr b="0" i="0" lang="en-US" sz="1650" u="none" cap="none" strike="noStrike">
                <a:solidFill>
                  <a:srgbClr val="1A1A1A"/>
                </a:solidFill>
                <a:latin typeface="Tiro Devanagari Hindi"/>
                <a:ea typeface="Tiro Devanagari Hindi"/>
                <a:cs typeface="Tiro Devanagari Hindi"/>
                <a:sym typeface="Tiro Devanagari Hindi"/>
              </a:rPr>
              <a:t>उन्हें "वैज्ञानिक समाजवाद" (Scientific Socialism) का जनक माना जाता है।</a:t>
            </a:r>
            <a:endParaRPr/>
          </a:p>
        </p:txBody>
      </p:sp>
      <p:sp>
        <p:nvSpPr>
          <p:cNvPr id="106" name="Google Shape;106;p14"/>
          <p:cNvSpPr txBox="1"/>
          <p:nvPr/>
        </p:nvSpPr>
        <p:spPr>
          <a:xfrm>
            <a:off x="476250" y="476250"/>
            <a:ext cx="11715750" cy="57715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3600" u="none" cap="none" strike="noStrike">
                <a:solidFill>
                  <a:srgbClr val="8B0000"/>
                </a:solidFill>
                <a:latin typeface="Yatra One"/>
                <a:ea typeface="Yatra One"/>
                <a:cs typeface="Yatra One"/>
                <a:sym typeface="Yatra One"/>
              </a:rPr>
              <a:t>परिचय: कार्ल मार्क्स कौन थे?</a:t>
            </a:r>
            <a:endParaRPr/>
          </a:p>
        </p:txBody>
      </p:sp>
      <p:sp>
        <p:nvSpPr>
          <p:cNvPr id="107" name="Google Shape;107;p14"/>
          <p:cNvSpPr/>
          <p:nvPr/>
        </p:nvSpPr>
        <p:spPr>
          <a:xfrm>
            <a:off x="476250" y="1120080"/>
            <a:ext cx="11239500" cy="28575"/>
          </a:xfrm>
          <a:prstGeom prst="rect">
            <a:avLst/>
          </a:prstGeom>
          <a:solidFill>
            <a:srgbClr val="8B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11" name="Shape 111"/>
        <p:cNvGrpSpPr/>
        <p:nvPr/>
      </p:nvGrpSpPr>
      <p:grpSpPr>
        <a:xfrm>
          <a:off x="0" y="0"/>
          <a:ext cx="0" cy="0"/>
          <a:chOff x="0" y="0"/>
          <a:chExt cx="0" cy="0"/>
        </a:xfrm>
      </p:grpSpPr>
      <p:pic>
        <p:nvPicPr>
          <p:cNvPr descr="image.png" id="112" name="Google Shape;112;p15"/>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image.png" id="113" name="Google Shape;113;p15"/>
          <p:cNvPicPr preferRelativeResize="0"/>
          <p:nvPr/>
        </p:nvPicPr>
        <p:blipFill rotWithShape="1">
          <a:blip r:embed="rId4">
            <a:alphaModFix/>
          </a:blip>
          <a:srcRect b="0" l="0" r="0" t="0"/>
          <a:stretch/>
        </p:blipFill>
        <p:spPr>
          <a:xfrm>
            <a:off x="476250" y="1434405"/>
            <a:ext cx="5429250" cy="4947344"/>
          </a:xfrm>
          <a:prstGeom prst="rect">
            <a:avLst/>
          </a:prstGeom>
          <a:noFill/>
          <a:ln>
            <a:noFill/>
          </a:ln>
        </p:spPr>
      </p:pic>
      <p:pic>
        <p:nvPicPr>
          <p:cNvPr descr="image.png" id="114" name="Google Shape;114;p15"/>
          <p:cNvPicPr preferRelativeResize="0"/>
          <p:nvPr/>
        </p:nvPicPr>
        <p:blipFill rotWithShape="1">
          <a:blip r:embed="rId4">
            <a:alphaModFix/>
          </a:blip>
          <a:srcRect b="0" l="0" r="0" t="0"/>
          <a:stretch/>
        </p:blipFill>
        <p:spPr>
          <a:xfrm>
            <a:off x="6286500" y="1434405"/>
            <a:ext cx="5429250" cy="4947344"/>
          </a:xfrm>
          <a:prstGeom prst="rect">
            <a:avLst/>
          </a:prstGeom>
          <a:noFill/>
          <a:ln>
            <a:noFill/>
          </a:ln>
        </p:spPr>
      </p:pic>
      <p:sp>
        <p:nvSpPr>
          <p:cNvPr id="115" name="Google Shape;115;p15"/>
          <p:cNvSpPr txBox="1"/>
          <p:nvPr/>
        </p:nvSpPr>
        <p:spPr>
          <a:xfrm>
            <a:off x="809625" y="1720155"/>
            <a:ext cx="5050631" cy="213866"/>
          </a:xfrm>
          <a:prstGeom prst="rect">
            <a:avLst/>
          </a:prstGeom>
          <a:noFill/>
          <a:ln>
            <a:noFill/>
          </a:ln>
        </p:spPr>
        <p:txBody>
          <a:bodyPr anchorCtr="0" anchor="t" bIns="0" lIns="0" spcFirstLastPara="1" rIns="0" wrap="square" tIns="0">
            <a:spAutoFit/>
          </a:bodyPr>
          <a:lstStyle/>
          <a:p>
            <a:pPr indent="0" lvl="0" marL="0" marR="0" rtl="0" algn="l">
              <a:lnSpc>
                <a:spcPct val="119943"/>
              </a:lnSpc>
              <a:spcBef>
                <a:spcPts val="0"/>
              </a:spcBef>
              <a:spcAft>
                <a:spcPts val="0"/>
              </a:spcAft>
              <a:buNone/>
            </a:pPr>
            <a:r>
              <a:rPr b="1" i="0" lang="en-US" sz="1404" u="none" cap="none" strike="noStrike">
                <a:solidFill>
                  <a:srgbClr val="8B0000"/>
                </a:solidFill>
                <a:latin typeface="Yatra One"/>
                <a:ea typeface="Yatra One"/>
                <a:cs typeface="Yatra One"/>
                <a:sym typeface="Yatra One"/>
              </a:rPr>
              <a:t>विचारधारा का आधार</a:t>
            </a:r>
            <a:endParaRPr/>
          </a:p>
        </p:txBody>
      </p:sp>
      <p:sp>
        <p:nvSpPr>
          <p:cNvPr id="116" name="Google Shape;116;p15"/>
          <p:cNvSpPr txBox="1"/>
          <p:nvPr/>
        </p:nvSpPr>
        <p:spPr>
          <a:xfrm>
            <a:off x="809625" y="2143571"/>
            <a:ext cx="4810125" cy="1340643"/>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1650" u="none" cap="none" strike="noStrike">
                <a:solidFill>
                  <a:srgbClr val="1A1A1A"/>
                </a:solidFill>
                <a:latin typeface="Tiro Devanagari Hindi"/>
                <a:ea typeface="Tiro Devanagari Hindi"/>
                <a:cs typeface="Tiro Devanagari Hindi"/>
                <a:sym typeface="Tiro Devanagari Hindi"/>
              </a:rPr>
              <a:t>मार्क्स ने हीगल के 'द्वंद्ववाद' (Dialectics) और फायरबैक के 'भौतिकवाद' (Materialism) को मिलाकर यह सिद्धांत दिया। उनके अनुसार, विचार नहीं बल्कि "पदार्थ" (Matter) ही परम सत्य है।</a:t>
            </a:r>
            <a:endParaRPr/>
          </a:p>
        </p:txBody>
      </p:sp>
      <p:sp>
        <p:nvSpPr>
          <p:cNvPr id="117" name="Google Shape;117;p15"/>
          <p:cNvSpPr txBox="1"/>
          <p:nvPr/>
        </p:nvSpPr>
        <p:spPr>
          <a:xfrm>
            <a:off x="6619875" y="1720155"/>
            <a:ext cx="5050631" cy="213866"/>
          </a:xfrm>
          <a:prstGeom prst="rect">
            <a:avLst/>
          </a:prstGeom>
          <a:noFill/>
          <a:ln>
            <a:noFill/>
          </a:ln>
        </p:spPr>
        <p:txBody>
          <a:bodyPr anchorCtr="0" anchor="t" bIns="0" lIns="0" spcFirstLastPara="1" rIns="0" wrap="square" tIns="0">
            <a:spAutoFit/>
          </a:bodyPr>
          <a:lstStyle/>
          <a:p>
            <a:pPr indent="0" lvl="0" marL="0" marR="0" rtl="0" algn="l">
              <a:lnSpc>
                <a:spcPct val="119943"/>
              </a:lnSpc>
              <a:spcBef>
                <a:spcPts val="0"/>
              </a:spcBef>
              <a:spcAft>
                <a:spcPts val="0"/>
              </a:spcAft>
              <a:buNone/>
            </a:pPr>
            <a:r>
              <a:rPr b="1" i="0" lang="en-US" sz="1404" u="none" cap="none" strike="noStrike">
                <a:solidFill>
                  <a:srgbClr val="8B0000"/>
                </a:solidFill>
                <a:latin typeface="Yatra One"/>
                <a:ea typeface="Yatra One"/>
                <a:cs typeface="Yatra One"/>
                <a:sym typeface="Yatra One"/>
              </a:rPr>
              <a:t>परिवर्तन का नियम</a:t>
            </a:r>
            <a:endParaRPr/>
          </a:p>
        </p:txBody>
      </p:sp>
      <p:sp>
        <p:nvSpPr>
          <p:cNvPr id="118" name="Google Shape;118;p15"/>
          <p:cNvSpPr txBox="1"/>
          <p:nvPr/>
        </p:nvSpPr>
        <p:spPr>
          <a:xfrm>
            <a:off x="6619875" y="2143571"/>
            <a:ext cx="4810125" cy="1005482"/>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1650" u="none" cap="none" strike="noStrike">
                <a:solidFill>
                  <a:srgbClr val="1A1A1A"/>
                </a:solidFill>
                <a:latin typeface="Tiro Devanagari Hindi"/>
                <a:ea typeface="Tiro Devanagari Hindi"/>
                <a:cs typeface="Tiro Devanagari Hindi"/>
                <a:sym typeface="Tiro Devanagari Hindi"/>
              </a:rPr>
              <a:t>समाज और प्रकृति स्थिर नहीं हैं, बल्कि उनमें निरंतर संघर्ष और परिवर्तन होता रहता है। यह परिवर्तन विरोधों के संघर्ष (Thesis vs Antithesis = Synthesis) के माध्यम से होता है।</a:t>
            </a:r>
            <a:endParaRPr/>
          </a:p>
        </p:txBody>
      </p:sp>
      <p:sp>
        <p:nvSpPr>
          <p:cNvPr id="119" name="Google Shape;119;p15"/>
          <p:cNvSpPr txBox="1"/>
          <p:nvPr/>
        </p:nvSpPr>
        <p:spPr>
          <a:xfrm>
            <a:off x="476250" y="476250"/>
            <a:ext cx="11715750" cy="57715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3600" u="none" cap="none" strike="noStrike">
                <a:solidFill>
                  <a:srgbClr val="8B0000"/>
                </a:solidFill>
                <a:latin typeface="Yatra One"/>
                <a:ea typeface="Yatra One"/>
                <a:cs typeface="Yatra One"/>
                <a:sym typeface="Yatra One"/>
              </a:rPr>
              <a:t>द्वन्द्वात्मक भौतिकवाद (Dialectical Materialism)</a:t>
            </a:r>
            <a:endParaRPr/>
          </a:p>
        </p:txBody>
      </p:sp>
      <p:sp>
        <p:nvSpPr>
          <p:cNvPr id="120" name="Google Shape;120;p15"/>
          <p:cNvSpPr/>
          <p:nvPr/>
        </p:nvSpPr>
        <p:spPr>
          <a:xfrm>
            <a:off x="476250" y="1120080"/>
            <a:ext cx="11239500" cy="28575"/>
          </a:xfrm>
          <a:prstGeom prst="rect">
            <a:avLst/>
          </a:prstGeom>
          <a:solidFill>
            <a:srgbClr val="8B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24" name="Shape 124"/>
        <p:cNvGrpSpPr/>
        <p:nvPr/>
      </p:nvGrpSpPr>
      <p:grpSpPr>
        <a:xfrm>
          <a:off x="0" y="0"/>
          <a:ext cx="0" cy="0"/>
          <a:chOff x="0" y="0"/>
          <a:chExt cx="0" cy="0"/>
        </a:xfrm>
      </p:grpSpPr>
      <p:pic>
        <p:nvPicPr>
          <p:cNvPr descr="image.png" id="125" name="Google Shape;125;p16"/>
          <p:cNvPicPr preferRelativeResize="0"/>
          <p:nvPr/>
        </p:nvPicPr>
        <p:blipFill rotWithShape="1">
          <a:blip r:embed="rId3">
            <a:alphaModFix/>
          </a:blip>
          <a:srcRect b="0" l="0" r="0" t="0"/>
          <a:stretch/>
        </p:blipFill>
        <p:spPr>
          <a:xfrm>
            <a:off x="67500" y="0"/>
            <a:ext cx="12192000" cy="6858000"/>
          </a:xfrm>
          <a:prstGeom prst="rect">
            <a:avLst/>
          </a:prstGeom>
          <a:noFill/>
          <a:ln>
            <a:noFill/>
          </a:ln>
        </p:spPr>
      </p:pic>
      <p:sp>
        <p:nvSpPr>
          <p:cNvPr id="126" name="Google Shape;126;p16"/>
          <p:cNvSpPr txBox="1"/>
          <p:nvPr/>
        </p:nvSpPr>
        <p:spPr>
          <a:xfrm>
            <a:off x="571500" y="571500"/>
            <a:ext cx="5200650" cy="57715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3600" u="none" cap="none" strike="noStrike">
                <a:solidFill>
                  <a:srgbClr val="8B0000"/>
                </a:solidFill>
                <a:latin typeface="Yatra One"/>
                <a:ea typeface="Yatra One"/>
                <a:cs typeface="Yatra One"/>
                <a:sym typeface="Yatra One"/>
              </a:rPr>
              <a:t>ऐतिहासिक भौतिकवाद</a:t>
            </a:r>
            <a:endParaRPr/>
          </a:p>
        </p:txBody>
      </p:sp>
      <p:sp>
        <p:nvSpPr>
          <p:cNvPr id="127" name="Google Shape;127;p16"/>
          <p:cNvSpPr/>
          <p:nvPr/>
        </p:nvSpPr>
        <p:spPr>
          <a:xfrm>
            <a:off x="571500" y="1215330"/>
            <a:ext cx="4953000" cy="28575"/>
          </a:xfrm>
          <a:prstGeom prst="rect">
            <a:avLst/>
          </a:prstGeom>
          <a:solidFill>
            <a:srgbClr val="8B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28" name="Google Shape;128;p16"/>
          <p:cNvSpPr txBox="1"/>
          <p:nvPr/>
        </p:nvSpPr>
        <p:spPr>
          <a:xfrm>
            <a:off x="571500" y="2493019"/>
            <a:ext cx="4953000" cy="33516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1" i="0" lang="en-US" sz="1650" u="none" cap="none" strike="noStrike">
                <a:solidFill>
                  <a:srgbClr val="1A1A1A"/>
                </a:solidFill>
                <a:latin typeface="Tiro Devanagari Hindi"/>
                <a:ea typeface="Tiro Devanagari Hindi"/>
                <a:cs typeface="Tiro Devanagari Hindi"/>
                <a:sym typeface="Tiro Devanagari Hindi"/>
              </a:rPr>
              <a:t>आधार और अधिरचना (Base and Superstructure):</a:t>
            </a:r>
            <a:endParaRPr/>
          </a:p>
        </p:txBody>
      </p:sp>
      <p:sp>
        <p:nvSpPr>
          <p:cNvPr id="129" name="Google Shape;129;p16"/>
          <p:cNvSpPr txBox="1"/>
          <p:nvPr/>
        </p:nvSpPr>
        <p:spPr>
          <a:xfrm>
            <a:off x="571500" y="3247280"/>
            <a:ext cx="4953000" cy="670321"/>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1650" u="none" cap="none" strike="noStrike">
                <a:solidFill>
                  <a:srgbClr val="1A1A1A"/>
                </a:solidFill>
                <a:latin typeface="Tiro Devanagari Hindi"/>
                <a:ea typeface="Tiro Devanagari Hindi"/>
                <a:cs typeface="Tiro Devanagari Hindi"/>
                <a:sym typeface="Tiro Devanagari Hindi"/>
              </a:rPr>
              <a:t>मार्क्स के अनुसार, समाज का आर्थिक ढांचा (उत्पादन के साधन) "आधार" है। धर्म, कानून, राजनीति और संस्कृति "अधिरचना" हैं।</a:t>
            </a:r>
            <a:endParaRPr/>
          </a:p>
        </p:txBody>
      </p:sp>
      <p:sp>
        <p:nvSpPr>
          <p:cNvPr id="130" name="Google Shape;130;p16"/>
          <p:cNvSpPr txBox="1"/>
          <p:nvPr/>
        </p:nvSpPr>
        <p:spPr>
          <a:xfrm>
            <a:off x="571500" y="4317652"/>
            <a:ext cx="4953000" cy="1005482"/>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1650" u="none" cap="none" strike="noStrike">
                <a:solidFill>
                  <a:srgbClr val="1A1A1A"/>
                </a:solidFill>
                <a:latin typeface="Tiro Devanagari Hindi"/>
                <a:ea typeface="Tiro Devanagari Hindi"/>
                <a:cs typeface="Tiro Devanagari Hindi"/>
                <a:sym typeface="Tiro Devanagari Hindi"/>
              </a:rPr>
              <a:t>अर्थव्यवस्था ही समाज की अन्य सभी व्यवस्थाओं को निर्धारित करती है। "इतिहास का निर्माण विचारों से नहीं, बल्कि भौतिक परिस्थितियों से होता है।"</a:t>
            </a:r>
            <a:endParaRPr/>
          </a:p>
        </p:txBody>
      </p:sp>
      <p:sp>
        <p:nvSpPr>
          <p:cNvPr id="131" name="Google Shape;131;p16"/>
          <p:cNvSpPr txBox="1"/>
          <p:nvPr/>
        </p:nvSpPr>
        <p:spPr>
          <a:xfrm>
            <a:off x="621000" y="2551500"/>
            <a:ext cx="5151300" cy="298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32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35" name="Shape 135"/>
        <p:cNvGrpSpPr/>
        <p:nvPr/>
      </p:nvGrpSpPr>
      <p:grpSpPr>
        <a:xfrm>
          <a:off x="0" y="0"/>
          <a:ext cx="0" cy="0"/>
          <a:chOff x="0" y="0"/>
          <a:chExt cx="0" cy="0"/>
        </a:xfrm>
      </p:grpSpPr>
      <p:pic>
        <p:nvPicPr>
          <p:cNvPr descr="image.png" id="136" name="Google Shape;136;p17"/>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37" name="Google Shape;137;p17"/>
          <p:cNvSpPr txBox="1"/>
          <p:nvPr/>
        </p:nvSpPr>
        <p:spPr>
          <a:xfrm>
            <a:off x="476250" y="2444501"/>
            <a:ext cx="5429250" cy="33516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1" lang="en-US" sz="1650" u="none" cap="none" strike="noStrike">
                <a:solidFill>
                  <a:srgbClr val="1A1A1A"/>
                </a:solidFill>
                <a:latin typeface="Tiro Devanagari Hindi"/>
                <a:ea typeface="Tiro Devanagari Hindi"/>
                <a:cs typeface="Tiro Devanagari Hindi"/>
                <a:sym typeface="Tiro Devanagari Hindi"/>
              </a:rPr>
              <a:t>"अब तक के सभी समाजों का इतिहास वर्ग संघर्ष का इतिहास रहा है।"</a:t>
            </a:r>
            <a:endParaRPr/>
          </a:p>
        </p:txBody>
      </p:sp>
      <p:sp>
        <p:nvSpPr>
          <p:cNvPr id="138" name="Google Shape;138;p17"/>
          <p:cNvSpPr txBox="1"/>
          <p:nvPr/>
        </p:nvSpPr>
        <p:spPr>
          <a:xfrm>
            <a:off x="600075" y="2990165"/>
            <a:ext cx="114300" cy="33337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1650" u="none" cap="none" strike="noStrike">
                <a:solidFill>
                  <a:srgbClr val="1A1A1A"/>
                </a:solidFill>
                <a:latin typeface="Tiro Devanagari Hindi"/>
                <a:ea typeface="Tiro Devanagari Hindi"/>
                <a:cs typeface="Tiro Devanagari Hindi"/>
                <a:sym typeface="Tiro Devanagari Hindi"/>
              </a:rPr>
              <a:t>•</a:t>
            </a:r>
            <a:endParaRPr/>
          </a:p>
        </p:txBody>
      </p:sp>
      <p:sp>
        <p:nvSpPr>
          <p:cNvPr id="139" name="Google Shape;139;p17"/>
          <p:cNvSpPr txBox="1"/>
          <p:nvPr/>
        </p:nvSpPr>
        <p:spPr>
          <a:xfrm>
            <a:off x="714375" y="2989212"/>
            <a:ext cx="5191125" cy="335160"/>
          </a:xfrm>
          <a:prstGeom prst="rect">
            <a:avLst/>
          </a:prstGeom>
          <a:noFill/>
          <a:ln>
            <a:noFill/>
          </a:ln>
        </p:spPr>
        <p:txBody>
          <a:bodyPr anchorCtr="0" anchor="t" bIns="0" lIns="114300" spcFirstLastPara="1" rIns="0" wrap="square" tIns="0">
            <a:spAutoFit/>
          </a:bodyPr>
          <a:lstStyle/>
          <a:p>
            <a:pPr indent="0" lvl="0" marL="0" marR="0" rtl="0" algn="l">
              <a:lnSpc>
                <a:spcPct val="160000"/>
              </a:lnSpc>
              <a:spcBef>
                <a:spcPts val="0"/>
              </a:spcBef>
              <a:spcAft>
                <a:spcPts val="0"/>
              </a:spcAft>
              <a:buNone/>
            </a:pPr>
            <a:r>
              <a:rPr b="0" i="0" lang="en-US" sz="1650" u="none" cap="none" strike="noStrike">
                <a:solidFill>
                  <a:srgbClr val="1A1A1A"/>
                </a:solidFill>
                <a:latin typeface="Tiro Devanagari Hindi"/>
                <a:ea typeface="Tiro Devanagari Hindi"/>
                <a:cs typeface="Tiro Devanagari Hindi"/>
                <a:sym typeface="Tiro Devanagari Hindi"/>
              </a:rPr>
              <a:t>समाज हमेशा दो विरोधी वर्गों में बंटा रहा है:</a:t>
            </a:r>
            <a:endParaRPr/>
          </a:p>
        </p:txBody>
      </p:sp>
      <p:sp>
        <p:nvSpPr>
          <p:cNvPr id="140" name="Google Shape;140;p17"/>
          <p:cNvSpPr txBox="1"/>
          <p:nvPr/>
        </p:nvSpPr>
        <p:spPr>
          <a:xfrm>
            <a:off x="600075" y="3468201"/>
            <a:ext cx="114300" cy="33337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1650" u="none" cap="none" strike="noStrike">
                <a:solidFill>
                  <a:srgbClr val="1A1A1A"/>
                </a:solidFill>
                <a:latin typeface="Tiro Devanagari Hindi"/>
                <a:ea typeface="Tiro Devanagari Hindi"/>
                <a:cs typeface="Tiro Devanagari Hindi"/>
                <a:sym typeface="Tiro Devanagari Hindi"/>
              </a:rPr>
              <a:t>•</a:t>
            </a:r>
            <a:endParaRPr/>
          </a:p>
        </p:txBody>
      </p:sp>
      <p:sp>
        <p:nvSpPr>
          <p:cNvPr id="141" name="Google Shape;141;p17"/>
          <p:cNvSpPr txBox="1"/>
          <p:nvPr/>
        </p:nvSpPr>
        <p:spPr>
          <a:xfrm>
            <a:off x="714375" y="3467248"/>
            <a:ext cx="5191125" cy="670321"/>
          </a:xfrm>
          <a:prstGeom prst="rect">
            <a:avLst/>
          </a:prstGeom>
          <a:noFill/>
          <a:ln>
            <a:noFill/>
          </a:ln>
        </p:spPr>
        <p:txBody>
          <a:bodyPr anchorCtr="0" anchor="t" bIns="0" lIns="114300" spcFirstLastPara="1" rIns="0" wrap="square" tIns="0">
            <a:spAutoFit/>
          </a:bodyPr>
          <a:lstStyle/>
          <a:p>
            <a:pPr indent="0" lvl="0" marL="0" marR="0" rtl="0" algn="l">
              <a:lnSpc>
                <a:spcPct val="160000"/>
              </a:lnSpc>
              <a:spcBef>
                <a:spcPts val="0"/>
              </a:spcBef>
              <a:spcAft>
                <a:spcPts val="0"/>
              </a:spcAft>
              <a:buNone/>
            </a:pPr>
            <a:r>
              <a:rPr b="1" i="0" lang="en-US" sz="1650" u="none" cap="none" strike="noStrike">
                <a:solidFill>
                  <a:srgbClr val="1A1A1A"/>
                </a:solidFill>
                <a:latin typeface="Tiro Devanagari Hindi"/>
                <a:ea typeface="Tiro Devanagari Hindi"/>
                <a:cs typeface="Tiro Devanagari Hindi"/>
                <a:sym typeface="Tiro Devanagari Hindi"/>
              </a:rPr>
              <a:t>शोषक वर्ग (Bourgeoisie):</a:t>
            </a:r>
            <a:r>
              <a:rPr b="0" i="0" lang="en-US" sz="1650" u="none" cap="none" strike="noStrike">
                <a:solidFill>
                  <a:srgbClr val="1A1A1A"/>
                </a:solidFill>
                <a:latin typeface="Tiro Devanagari Hindi"/>
                <a:ea typeface="Tiro Devanagari Hindi"/>
                <a:cs typeface="Tiro Devanagari Hindi"/>
                <a:sym typeface="Tiro Devanagari Hindi"/>
              </a:rPr>
              <a:t> जिनके पास संपत्ति और उत्पादन के साधन हैं (पूंजीपति)।</a:t>
            </a:r>
            <a:endParaRPr/>
          </a:p>
        </p:txBody>
      </p:sp>
      <p:sp>
        <p:nvSpPr>
          <p:cNvPr id="142" name="Google Shape;142;p17"/>
          <p:cNvSpPr txBox="1"/>
          <p:nvPr/>
        </p:nvSpPr>
        <p:spPr>
          <a:xfrm>
            <a:off x="600075" y="4281398"/>
            <a:ext cx="114300" cy="33337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1650" u="none" cap="none" strike="noStrike">
                <a:solidFill>
                  <a:srgbClr val="1A1A1A"/>
                </a:solidFill>
                <a:latin typeface="Tiro Devanagari Hindi"/>
                <a:ea typeface="Tiro Devanagari Hindi"/>
                <a:cs typeface="Tiro Devanagari Hindi"/>
                <a:sym typeface="Tiro Devanagari Hindi"/>
              </a:rPr>
              <a:t>•</a:t>
            </a:r>
            <a:endParaRPr/>
          </a:p>
        </p:txBody>
      </p:sp>
      <p:sp>
        <p:nvSpPr>
          <p:cNvPr id="143" name="Google Shape;143;p17"/>
          <p:cNvSpPr txBox="1"/>
          <p:nvPr/>
        </p:nvSpPr>
        <p:spPr>
          <a:xfrm>
            <a:off x="714375" y="4280445"/>
            <a:ext cx="5191125" cy="670321"/>
          </a:xfrm>
          <a:prstGeom prst="rect">
            <a:avLst/>
          </a:prstGeom>
          <a:noFill/>
          <a:ln>
            <a:noFill/>
          </a:ln>
        </p:spPr>
        <p:txBody>
          <a:bodyPr anchorCtr="0" anchor="t" bIns="0" lIns="114300" spcFirstLastPara="1" rIns="0" wrap="square" tIns="0">
            <a:spAutoFit/>
          </a:bodyPr>
          <a:lstStyle/>
          <a:p>
            <a:pPr indent="0" lvl="0" marL="0" marR="0" rtl="0" algn="l">
              <a:lnSpc>
                <a:spcPct val="160000"/>
              </a:lnSpc>
              <a:spcBef>
                <a:spcPts val="0"/>
              </a:spcBef>
              <a:spcAft>
                <a:spcPts val="0"/>
              </a:spcAft>
              <a:buNone/>
            </a:pPr>
            <a:r>
              <a:rPr b="1" i="0" lang="en-US" sz="1650" u="none" cap="none" strike="noStrike">
                <a:solidFill>
                  <a:srgbClr val="1A1A1A"/>
                </a:solidFill>
                <a:latin typeface="Tiro Devanagari Hindi"/>
                <a:ea typeface="Tiro Devanagari Hindi"/>
                <a:cs typeface="Tiro Devanagari Hindi"/>
                <a:sym typeface="Tiro Devanagari Hindi"/>
              </a:rPr>
              <a:t>शोषित वर्ग (Proletariat):</a:t>
            </a:r>
            <a:r>
              <a:rPr b="0" i="0" lang="en-US" sz="1650" u="none" cap="none" strike="noStrike">
                <a:solidFill>
                  <a:srgbClr val="1A1A1A"/>
                </a:solidFill>
                <a:latin typeface="Tiro Devanagari Hindi"/>
                <a:ea typeface="Tiro Devanagari Hindi"/>
                <a:cs typeface="Tiro Devanagari Hindi"/>
                <a:sym typeface="Tiro Devanagari Hindi"/>
              </a:rPr>
              <a:t> जो अपनी मेहनत बेचकर जीवित रहते हैं (मजदूर)।</a:t>
            </a:r>
            <a:endParaRPr/>
          </a:p>
        </p:txBody>
      </p:sp>
      <p:sp>
        <p:nvSpPr>
          <p:cNvPr id="144" name="Google Shape;144;p17"/>
          <p:cNvSpPr txBox="1"/>
          <p:nvPr/>
        </p:nvSpPr>
        <p:spPr>
          <a:xfrm>
            <a:off x="600075" y="5094595"/>
            <a:ext cx="114300" cy="33337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1650" u="none" cap="none" strike="noStrike">
                <a:solidFill>
                  <a:srgbClr val="1A1A1A"/>
                </a:solidFill>
                <a:latin typeface="Tiro Devanagari Hindi"/>
                <a:ea typeface="Tiro Devanagari Hindi"/>
                <a:cs typeface="Tiro Devanagari Hindi"/>
                <a:sym typeface="Tiro Devanagari Hindi"/>
              </a:rPr>
              <a:t>•</a:t>
            </a:r>
            <a:endParaRPr/>
          </a:p>
        </p:txBody>
      </p:sp>
      <p:sp>
        <p:nvSpPr>
          <p:cNvPr id="145" name="Google Shape;145;p17"/>
          <p:cNvSpPr txBox="1"/>
          <p:nvPr/>
        </p:nvSpPr>
        <p:spPr>
          <a:xfrm>
            <a:off x="714375" y="5093642"/>
            <a:ext cx="5191125" cy="335160"/>
          </a:xfrm>
          <a:prstGeom prst="rect">
            <a:avLst/>
          </a:prstGeom>
          <a:noFill/>
          <a:ln>
            <a:noFill/>
          </a:ln>
        </p:spPr>
        <p:txBody>
          <a:bodyPr anchorCtr="0" anchor="t" bIns="0" lIns="114300" spcFirstLastPara="1" rIns="0" wrap="square" tIns="0">
            <a:spAutoFit/>
          </a:bodyPr>
          <a:lstStyle/>
          <a:p>
            <a:pPr indent="0" lvl="0" marL="0" marR="0" rtl="0" algn="l">
              <a:lnSpc>
                <a:spcPct val="160000"/>
              </a:lnSpc>
              <a:spcBef>
                <a:spcPts val="0"/>
              </a:spcBef>
              <a:spcAft>
                <a:spcPts val="0"/>
              </a:spcAft>
              <a:buNone/>
            </a:pPr>
            <a:r>
              <a:rPr b="0" i="0" lang="en-US" sz="1650" u="none" cap="none" strike="noStrike">
                <a:solidFill>
                  <a:srgbClr val="1A1A1A"/>
                </a:solidFill>
                <a:latin typeface="Tiro Devanagari Hindi"/>
                <a:ea typeface="Tiro Devanagari Hindi"/>
                <a:cs typeface="Tiro Devanagari Hindi"/>
                <a:sym typeface="Tiro Devanagari Hindi"/>
              </a:rPr>
              <a:t>इन दोनों वर्गों के हितों में टकराव ही क्रांति का कारण बनता है।</a:t>
            </a:r>
            <a:endParaRPr/>
          </a:p>
        </p:txBody>
      </p:sp>
      <p:sp>
        <p:nvSpPr>
          <p:cNvPr id="146" name="Google Shape;146;p17"/>
          <p:cNvSpPr txBox="1"/>
          <p:nvPr/>
        </p:nvSpPr>
        <p:spPr>
          <a:xfrm>
            <a:off x="476250" y="476250"/>
            <a:ext cx="11715750" cy="57715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3600" u="none" cap="none" strike="noStrike">
                <a:solidFill>
                  <a:srgbClr val="8B0000"/>
                </a:solidFill>
                <a:latin typeface="Yatra One"/>
                <a:ea typeface="Yatra One"/>
                <a:cs typeface="Yatra One"/>
                <a:sym typeface="Yatra One"/>
              </a:rPr>
              <a:t>वर्ग संघर्ष का सिद्धांत (Class Struggle)</a:t>
            </a:r>
            <a:endParaRPr/>
          </a:p>
        </p:txBody>
      </p:sp>
      <p:sp>
        <p:nvSpPr>
          <p:cNvPr id="147" name="Google Shape;147;p17"/>
          <p:cNvSpPr/>
          <p:nvPr/>
        </p:nvSpPr>
        <p:spPr>
          <a:xfrm>
            <a:off x="476250" y="1120080"/>
            <a:ext cx="11239500" cy="28575"/>
          </a:xfrm>
          <a:prstGeom prst="rect">
            <a:avLst/>
          </a:prstGeom>
          <a:solidFill>
            <a:srgbClr val="8B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51" name="Shape 151"/>
        <p:cNvGrpSpPr/>
        <p:nvPr/>
      </p:nvGrpSpPr>
      <p:grpSpPr>
        <a:xfrm>
          <a:off x="0" y="0"/>
          <a:ext cx="0" cy="0"/>
          <a:chOff x="0" y="0"/>
          <a:chExt cx="0" cy="0"/>
        </a:xfrm>
      </p:grpSpPr>
      <p:pic>
        <p:nvPicPr>
          <p:cNvPr descr="image.png" id="152" name="Google Shape;152;p18"/>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image.png" id="153" name="Google Shape;153;p18"/>
          <p:cNvPicPr preferRelativeResize="0"/>
          <p:nvPr/>
        </p:nvPicPr>
        <p:blipFill rotWithShape="1">
          <a:blip r:embed="rId4">
            <a:alphaModFix/>
          </a:blip>
          <a:srcRect b="0" l="0" r="0" t="0"/>
          <a:stretch/>
        </p:blipFill>
        <p:spPr>
          <a:xfrm>
            <a:off x="6286500" y="3325266"/>
            <a:ext cx="5429250" cy="1165621"/>
          </a:xfrm>
          <a:prstGeom prst="rect">
            <a:avLst/>
          </a:prstGeom>
          <a:noFill/>
          <a:ln>
            <a:noFill/>
          </a:ln>
        </p:spPr>
      </p:pic>
      <p:sp>
        <p:nvSpPr>
          <p:cNvPr id="154" name="Google Shape;154;p18"/>
          <p:cNvSpPr txBox="1"/>
          <p:nvPr/>
        </p:nvSpPr>
        <p:spPr>
          <a:xfrm>
            <a:off x="6286500" y="2445394"/>
            <a:ext cx="5429250" cy="670321"/>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1650" u="none" cap="none" strike="noStrike">
                <a:solidFill>
                  <a:srgbClr val="1A1A1A"/>
                </a:solidFill>
                <a:latin typeface="Tiro Devanagari Hindi"/>
                <a:ea typeface="Tiro Devanagari Hindi"/>
                <a:cs typeface="Tiro Devanagari Hindi"/>
                <a:sym typeface="Tiro Devanagari Hindi"/>
              </a:rPr>
              <a:t>पूंजीपति मजदूर को उतना ही वेतन देता है जिससे वह जीवित रह सके, लेकिन उससे काम ज्यादा लेता है।</a:t>
            </a:r>
            <a:endParaRPr/>
          </a:p>
        </p:txBody>
      </p:sp>
      <p:sp>
        <p:nvSpPr>
          <p:cNvPr id="155" name="Google Shape;155;p18"/>
          <p:cNvSpPr txBox="1"/>
          <p:nvPr/>
        </p:nvSpPr>
        <p:spPr>
          <a:xfrm>
            <a:off x="6286500" y="4700438"/>
            <a:ext cx="5429250" cy="670321"/>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1650" u="none" cap="none" strike="noStrike">
                <a:solidFill>
                  <a:srgbClr val="1A1A1A"/>
                </a:solidFill>
                <a:latin typeface="Tiro Devanagari Hindi"/>
                <a:ea typeface="Tiro Devanagari Hindi"/>
                <a:cs typeface="Tiro Devanagari Hindi"/>
                <a:sym typeface="Tiro Devanagari Hindi"/>
              </a:rPr>
              <a:t>यह 'अतिरिक्त मूल्य' ही पूंजीपति के मुनाफे का स्रोत है और यही मजदूरों के शोषण का मुख्य कारण है।</a:t>
            </a:r>
            <a:endParaRPr/>
          </a:p>
        </p:txBody>
      </p:sp>
      <p:sp>
        <p:nvSpPr>
          <p:cNvPr id="156" name="Google Shape;156;p18"/>
          <p:cNvSpPr txBox="1"/>
          <p:nvPr/>
        </p:nvSpPr>
        <p:spPr>
          <a:xfrm>
            <a:off x="6429375" y="3677691"/>
            <a:ext cx="5143500" cy="670321"/>
          </a:xfrm>
          <a:prstGeom prst="rect">
            <a:avLst/>
          </a:prstGeom>
          <a:noFill/>
          <a:ln>
            <a:noFill/>
          </a:ln>
        </p:spPr>
        <p:txBody>
          <a:bodyPr anchorCtr="0" anchor="t" bIns="0" lIns="0" spcFirstLastPara="1" rIns="0" wrap="square" tIns="0">
            <a:spAutoFit/>
          </a:bodyPr>
          <a:lstStyle/>
          <a:p>
            <a:pPr indent="0" lvl="0" marL="0" marR="0" rtl="0" algn="ctr">
              <a:lnSpc>
                <a:spcPct val="160000"/>
              </a:lnSpc>
              <a:spcBef>
                <a:spcPts val="0"/>
              </a:spcBef>
              <a:spcAft>
                <a:spcPts val="0"/>
              </a:spcAft>
              <a:buNone/>
            </a:pPr>
            <a:r>
              <a:rPr b="1" i="0" lang="en-US" sz="1650" u="none" cap="none" strike="noStrike">
                <a:solidFill>
                  <a:srgbClr val="1A1A1A"/>
                </a:solidFill>
                <a:latin typeface="Tiro Devanagari Hindi"/>
                <a:ea typeface="Tiro Devanagari Hindi"/>
                <a:cs typeface="Tiro Devanagari Hindi"/>
                <a:sym typeface="Tiro Devanagari Hindi"/>
              </a:rPr>
              <a:t>मजदूर द्वारा उत्पादित मूल्य - दिया गया वेतन = </a:t>
            </a:r>
            <a:r>
              <a:rPr b="1" i="0" lang="en-US" sz="1650" u="none" cap="none" strike="noStrike">
                <a:solidFill>
                  <a:srgbClr val="8B0000"/>
                </a:solidFill>
                <a:latin typeface="Tiro Devanagari Hindi"/>
                <a:ea typeface="Tiro Devanagari Hindi"/>
                <a:cs typeface="Tiro Devanagari Hindi"/>
                <a:sym typeface="Tiro Devanagari Hindi"/>
              </a:rPr>
              <a:t>अतिरिक्त मूल्य (लाभ)</a:t>
            </a:r>
            <a:endParaRPr/>
          </a:p>
        </p:txBody>
      </p:sp>
      <p:sp>
        <p:nvSpPr>
          <p:cNvPr id="157" name="Google Shape;157;p18"/>
          <p:cNvSpPr txBox="1"/>
          <p:nvPr/>
        </p:nvSpPr>
        <p:spPr>
          <a:xfrm>
            <a:off x="476250" y="476250"/>
            <a:ext cx="11715750" cy="57715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3600" u="none" cap="none" strike="noStrike">
                <a:solidFill>
                  <a:srgbClr val="8B0000"/>
                </a:solidFill>
                <a:latin typeface="Yatra One"/>
                <a:ea typeface="Yatra One"/>
                <a:cs typeface="Yatra One"/>
                <a:sym typeface="Yatra One"/>
              </a:rPr>
              <a:t>अतिरिक्त मूल्य का सिद्धांत (Surplus Value)</a:t>
            </a:r>
            <a:endParaRPr/>
          </a:p>
        </p:txBody>
      </p:sp>
      <p:sp>
        <p:nvSpPr>
          <p:cNvPr id="158" name="Google Shape;158;p18"/>
          <p:cNvSpPr/>
          <p:nvPr/>
        </p:nvSpPr>
        <p:spPr>
          <a:xfrm>
            <a:off x="476250" y="1120080"/>
            <a:ext cx="11239500" cy="28575"/>
          </a:xfrm>
          <a:prstGeom prst="rect">
            <a:avLst/>
          </a:prstGeom>
          <a:solidFill>
            <a:srgbClr val="8B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62" name="Shape 162"/>
        <p:cNvGrpSpPr/>
        <p:nvPr/>
      </p:nvGrpSpPr>
      <p:grpSpPr>
        <a:xfrm>
          <a:off x="0" y="0"/>
          <a:ext cx="0" cy="0"/>
          <a:chOff x="0" y="0"/>
          <a:chExt cx="0" cy="0"/>
        </a:xfrm>
      </p:grpSpPr>
      <p:pic>
        <p:nvPicPr>
          <p:cNvPr descr="image.png" id="163" name="Google Shape;163;p19"/>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64" name="Google Shape;164;p19"/>
          <p:cNvSpPr txBox="1"/>
          <p:nvPr/>
        </p:nvSpPr>
        <p:spPr>
          <a:xfrm>
            <a:off x="6286500" y="2612082"/>
            <a:ext cx="5429250" cy="670321"/>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1650" u="none" cap="none" strike="noStrike">
                <a:solidFill>
                  <a:srgbClr val="1A1A1A"/>
                </a:solidFill>
                <a:latin typeface="Tiro Devanagari Hindi"/>
                <a:ea typeface="Tiro Devanagari Hindi"/>
                <a:cs typeface="Tiro Devanagari Hindi"/>
                <a:sym typeface="Tiro Devanagari Hindi"/>
              </a:rPr>
              <a:t>पूंजीवाद में मजदूर मशीन का एक हिस्सा बन जाता है। वह चार प्रकार से 'अलग-थलग' (Alienated) हो जाता है:</a:t>
            </a:r>
            <a:endParaRPr/>
          </a:p>
        </p:txBody>
      </p:sp>
      <p:sp>
        <p:nvSpPr>
          <p:cNvPr id="165" name="Google Shape;165;p19"/>
          <p:cNvSpPr txBox="1"/>
          <p:nvPr/>
        </p:nvSpPr>
        <p:spPr>
          <a:xfrm>
            <a:off x="6410325" y="3492906"/>
            <a:ext cx="114300" cy="33337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1650" u="none" cap="none" strike="noStrike">
                <a:solidFill>
                  <a:srgbClr val="1A1A1A"/>
                </a:solidFill>
                <a:latin typeface="Tiro Devanagari Hindi"/>
                <a:ea typeface="Tiro Devanagari Hindi"/>
                <a:cs typeface="Tiro Devanagari Hindi"/>
                <a:sym typeface="Tiro Devanagari Hindi"/>
              </a:rPr>
              <a:t>•</a:t>
            </a:r>
            <a:endParaRPr/>
          </a:p>
        </p:txBody>
      </p:sp>
      <p:sp>
        <p:nvSpPr>
          <p:cNvPr id="166" name="Google Shape;166;p19"/>
          <p:cNvSpPr txBox="1"/>
          <p:nvPr/>
        </p:nvSpPr>
        <p:spPr>
          <a:xfrm>
            <a:off x="6524625" y="3491954"/>
            <a:ext cx="5191125" cy="335160"/>
          </a:xfrm>
          <a:prstGeom prst="rect">
            <a:avLst/>
          </a:prstGeom>
          <a:noFill/>
          <a:ln>
            <a:noFill/>
          </a:ln>
        </p:spPr>
        <p:txBody>
          <a:bodyPr anchorCtr="0" anchor="t" bIns="0" lIns="114300" spcFirstLastPara="1" rIns="0" wrap="square" tIns="0">
            <a:spAutoFit/>
          </a:bodyPr>
          <a:lstStyle/>
          <a:p>
            <a:pPr indent="0" lvl="0" marL="0" marR="0" rtl="0" algn="l">
              <a:lnSpc>
                <a:spcPct val="160000"/>
              </a:lnSpc>
              <a:spcBef>
                <a:spcPts val="0"/>
              </a:spcBef>
              <a:spcAft>
                <a:spcPts val="0"/>
              </a:spcAft>
              <a:buNone/>
            </a:pPr>
            <a:r>
              <a:rPr b="1" i="0" lang="en-US" sz="1650" u="none" cap="none" strike="noStrike">
                <a:solidFill>
                  <a:srgbClr val="1A1A1A"/>
                </a:solidFill>
                <a:latin typeface="Tiro Devanagari Hindi"/>
                <a:ea typeface="Tiro Devanagari Hindi"/>
                <a:cs typeface="Tiro Devanagari Hindi"/>
                <a:sym typeface="Tiro Devanagari Hindi"/>
              </a:rPr>
              <a:t>उत्पाद से:</a:t>
            </a:r>
            <a:r>
              <a:rPr b="0" i="0" lang="en-US" sz="1650" u="none" cap="none" strike="noStrike">
                <a:solidFill>
                  <a:srgbClr val="1A1A1A"/>
                </a:solidFill>
                <a:latin typeface="Tiro Devanagari Hindi"/>
                <a:ea typeface="Tiro Devanagari Hindi"/>
                <a:cs typeface="Tiro Devanagari Hindi"/>
                <a:sym typeface="Tiro Devanagari Hindi"/>
              </a:rPr>
              <a:t> जो वह बनाता है, उस पर उसका अधिकार नहीं होता।</a:t>
            </a:r>
            <a:endParaRPr/>
          </a:p>
        </p:txBody>
      </p:sp>
      <p:sp>
        <p:nvSpPr>
          <p:cNvPr id="167" name="Google Shape;167;p19"/>
          <p:cNvSpPr txBox="1"/>
          <p:nvPr/>
        </p:nvSpPr>
        <p:spPr>
          <a:xfrm>
            <a:off x="6410325" y="3970942"/>
            <a:ext cx="114300" cy="33337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1650" u="none" cap="none" strike="noStrike">
                <a:solidFill>
                  <a:srgbClr val="1A1A1A"/>
                </a:solidFill>
                <a:latin typeface="Tiro Devanagari Hindi"/>
                <a:ea typeface="Tiro Devanagari Hindi"/>
                <a:cs typeface="Tiro Devanagari Hindi"/>
                <a:sym typeface="Tiro Devanagari Hindi"/>
              </a:rPr>
              <a:t>•</a:t>
            </a:r>
            <a:endParaRPr/>
          </a:p>
        </p:txBody>
      </p:sp>
      <p:sp>
        <p:nvSpPr>
          <p:cNvPr id="168" name="Google Shape;168;p19"/>
          <p:cNvSpPr txBox="1"/>
          <p:nvPr/>
        </p:nvSpPr>
        <p:spPr>
          <a:xfrm>
            <a:off x="6524625" y="3969990"/>
            <a:ext cx="5191125" cy="335160"/>
          </a:xfrm>
          <a:prstGeom prst="rect">
            <a:avLst/>
          </a:prstGeom>
          <a:noFill/>
          <a:ln>
            <a:noFill/>
          </a:ln>
        </p:spPr>
        <p:txBody>
          <a:bodyPr anchorCtr="0" anchor="t" bIns="0" lIns="114300" spcFirstLastPara="1" rIns="0" wrap="square" tIns="0">
            <a:spAutoFit/>
          </a:bodyPr>
          <a:lstStyle/>
          <a:p>
            <a:pPr indent="0" lvl="0" marL="0" marR="0" rtl="0" algn="l">
              <a:lnSpc>
                <a:spcPct val="160000"/>
              </a:lnSpc>
              <a:spcBef>
                <a:spcPts val="0"/>
              </a:spcBef>
              <a:spcAft>
                <a:spcPts val="0"/>
              </a:spcAft>
              <a:buNone/>
            </a:pPr>
            <a:r>
              <a:rPr b="1" i="0" lang="en-US" sz="1650" u="none" cap="none" strike="noStrike">
                <a:solidFill>
                  <a:srgbClr val="1A1A1A"/>
                </a:solidFill>
                <a:latin typeface="Tiro Devanagari Hindi"/>
                <a:ea typeface="Tiro Devanagari Hindi"/>
                <a:cs typeface="Tiro Devanagari Hindi"/>
                <a:sym typeface="Tiro Devanagari Hindi"/>
              </a:rPr>
              <a:t>उत्पादन प्रक्रिया से:</a:t>
            </a:r>
            <a:r>
              <a:rPr b="0" i="0" lang="en-US" sz="1650" u="none" cap="none" strike="noStrike">
                <a:solidFill>
                  <a:srgbClr val="1A1A1A"/>
                </a:solidFill>
                <a:latin typeface="Tiro Devanagari Hindi"/>
                <a:ea typeface="Tiro Devanagari Hindi"/>
                <a:cs typeface="Tiro Devanagari Hindi"/>
                <a:sym typeface="Tiro Devanagari Hindi"/>
              </a:rPr>
              <a:t> काम करने में उसे कोई आनंद नहीं आता।</a:t>
            </a:r>
            <a:endParaRPr/>
          </a:p>
        </p:txBody>
      </p:sp>
      <p:sp>
        <p:nvSpPr>
          <p:cNvPr id="169" name="Google Shape;169;p19"/>
          <p:cNvSpPr txBox="1"/>
          <p:nvPr/>
        </p:nvSpPr>
        <p:spPr>
          <a:xfrm>
            <a:off x="6410325" y="4448978"/>
            <a:ext cx="114300" cy="33337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1650" u="none" cap="none" strike="noStrike">
                <a:solidFill>
                  <a:srgbClr val="1A1A1A"/>
                </a:solidFill>
                <a:latin typeface="Tiro Devanagari Hindi"/>
                <a:ea typeface="Tiro Devanagari Hindi"/>
                <a:cs typeface="Tiro Devanagari Hindi"/>
                <a:sym typeface="Tiro Devanagari Hindi"/>
              </a:rPr>
              <a:t>•</a:t>
            </a:r>
            <a:endParaRPr/>
          </a:p>
        </p:txBody>
      </p:sp>
      <p:sp>
        <p:nvSpPr>
          <p:cNvPr id="170" name="Google Shape;170;p19"/>
          <p:cNvSpPr txBox="1"/>
          <p:nvPr/>
        </p:nvSpPr>
        <p:spPr>
          <a:xfrm>
            <a:off x="6524625" y="4448026"/>
            <a:ext cx="5191125" cy="335160"/>
          </a:xfrm>
          <a:prstGeom prst="rect">
            <a:avLst/>
          </a:prstGeom>
          <a:noFill/>
          <a:ln>
            <a:noFill/>
          </a:ln>
        </p:spPr>
        <p:txBody>
          <a:bodyPr anchorCtr="0" anchor="t" bIns="0" lIns="114300" spcFirstLastPara="1" rIns="0" wrap="square" tIns="0">
            <a:spAutoFit/>
          </a:bodyPr>
          <a:lstStyle/>
          <a:p>
            <a:pPr indent="0" lvl="0" marL="0" marR="0" rtl="0" algn="l">
              <a:lnSpc>
                <a:spcPct val="160000"/>
              </a:lnSpc>
              <a:spcBef>
                <a:spcPts val="0"/>
              </a:spcBef>
              <a:spcAft>
                <a:spcPts val="0"/>
              </a:spcAft>
              <a:buNone/>
            </a:pPr>
            <a:r>
              <a:rPr b="1" i="0" lang="en-US" sz="1650" u="none" cap="none" strike="noStrike">
                <a:solidFill>
                  <a:srgbClr val="1A1A1A"/>
                </a:solidFill>
                <a:latin typeface="Tiro Devanagari Hindi"/>
                <a:ea typeface="Tiro Devanagari Hindi"/>
                <a:cs typeface="Tiro Devanagari Hindi"/>
                <a:sym typeface="Tiro Devanagari Hindi"/>
              </a:rPr>
              <a:t>स्वयं से:</a:t>
            </a:r>
            <a:r>
              <a:rPr b="0" i="0" lang="en-US" sz="1650" u="none" cap="none" strike="noStrike">
                <a:solidFill>
                  <a:srgbClr val="1A1A1A"/>
                </a:solidFill>
                <a:latin typeface="Tiro Devanagari Hindi"/>
                <a:ea typeface="Tiro Devanagari Hindi"/>
                <a:cs typeface="Tiro Devanagari Hindi"/>
                <a:sym typeface="Tiro Devanagari Hindi"/>
              </a:rPr>
              <a:t> उसकी रचनात्मकता खत्म हो जाती है।</a:t>
            </a:r>
            <a:endParaRPr/>
          </a:p>
        </p:txBody>
      </p:sp>
      <p:sp>
        <p:nvSpPr>
          <p:cNvPr id="171" name="Google Shape;171;p19"/>
          <p:cNvSpPr txBox="1"/>
          <p:nvPr/>
        </p:nvSpPr>
        <p:spPr>
          <a:xfrm>
            <a:off x="6410325" y="4927014"/>
            <a:ext cx="114300" cy="33337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1650" u="none" cap="none" strike="noStrike">
                <a:solidFill>
                  <a:srgbClr val="1A1A1A"/>
                </a:solidFill>
                <a:latin typeface="Tiro Devanagari Hindi"/>
                <a:ea typeface="Tiro Devanagari Hindi"/>
                <a:cs typeface="Tiro Devanagari Hindi"/>
                <a:sym typeface="Tiro Devanagari Hindi"/>
              </a:rPr>
              <a:t>•</a:t>
            </a:r>
            <a:endParaRPr/>
          </a:p>
        </p:txBody>
      </p:sp>
      <p:sp>
        <p:nvSpPr>
          <p:cNvPr id="172" name="Google Shape;172;p19"/>
          <p:cNvSpPr txBox="1"/>
          <p:nvPr/>
        </p:nvSpPr>
        <p:spPr>
          <a:xfrm>
            <a:off x="6524625" y="4926062"/>
            <a:ext cx="5191125" cy="335160"/>
          </a:xfrm>
          <a:prstGeom prst="rect">
            <a:avLst/>
          </a:prstGeom>
          <a:noFill/>
          <a:ln>
            <a:noFill/>
          </a:ln>
        </p:spPr>
        <p:txBody>
          <a:bodyPr anchorCtr="0" anchor="t" bIns="0" lIns="114300" spcFirstLastPara="1" rIns="0" wrap="square" tIns="0">
            <a:spAutoFit/>
          </a:bodyPr>
          <a:lstStyle/>
          <a:p>
            <a:pPr indent="0" lvl="0" marL="0" marR="0" rtl="0" algn="l">
              <a:lnSpc>
                <a:spcPct val="160000"/>
              </a:lnSpc>
              <a:spcBef>
                <a:spcPts val="0"/>
              </a:spcBef>
              <a:spcAft>
                <a:spcPts val="0"/>
              </a:spcAft>
              <a:buNone/>
            </a:pPr>
            <a:r>
              <a:rPr b="1" i="0" lang="en-US" sz="1650" u="none" cap="none" strike="noStrike">
                <a:solidFill>
                  <a:srgbClr val="1A1A1A"/>
                </a:solidFill>
                <a:latin typeface="Tiro Devanagari Hindi"/>
                <a:ea typeface="Tiro Devanagari Hindi"/>
                <a:cs typeface="Tiro Devanagari Hindi"/>
                <a:sym typeface="Tiro Devanagari Hindi"/>
              </a:rPr>
              <a:t>साथियों से:</a:t>
            </a:r>
            <a:r>
              <a:rPr b="0" i="0" lang="en-US" sz="1650" u="none" cap="none" strike="noStrike">
                <a:solidFill>
                  <a:srgbClr val="1A1A1A"/>
                </a:solidFill>
                <a:latin typeface="Tiro Devanagari Hindi"/>
                <a:ea typeface="Tiro Devanagari Hindi"/>
                <a:cs typeface="Tiro Devanagari Hindi"/>
                <a:sym typeface="Tiro Devanagari Hindi"/>
              </a:rPr>
              <a:t> वह अन्य मनुष्यों से भी कट जाता है।</a:t>
            </a:r>
            <a:endParaRPr/>
          </a:p>
        </p:txBody>
      </p:sp>
      <p:sp>
        <p:nvSpPr>
          <p:cNvPr id="173" name="Google Shape;173;p19"/>
          <p:cNvSpPr txBox="1"/>
          <p:nvPr/>
        </p:nvSpPr>
        <p:spPr>
          <a:xfrm>
            <a:off x="476250" y="476250"/>
            <a:ext cx="11715750" cy="57715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3600" u="none" cap="none" strike="noStrike">
                <a:solidFill>
                  <a:srgbClr val="8B0000"/>
                </a:solidFill>
                <a:latin typeface="Yatra One"/>
                <a:ea typeface="Yatra One"/>
                <a:cs typeface="Yatra One"/>
                <a:sym typeface="Yatra One"/>
              </a:rPr>
              <a:t>अलगाव का सिद्धांत (Theory of Alienation)</a:t>
            </a:r>
            <a:endParaRPr/>
          </a:p>
        </p:txBody>
      </p:sp>
      <p:sp>
        <p:nvSpPr>
          <p:cNvPr id="174" name="Google Shape;174;p19"/>
          <p:cNvSpPr/>
          <p:nvPr/>
        </p:nvSpPr>
        <p:spPr>
          <a:xfrm>
            <a:off x="476250" y="1120080"/>
            <a:ext cx="11239500" cy="28575"/>
          </a:xfrm>
          <a:prstGeom prst="rect">
            <a:avLst/>
          </a:prstGeom>
          <a:solidFill>
            <a:srgbClr val="8B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78" name="Shape 178"/>
        <p:cNvGrpSpPr/>
        <p:nvPr/>
      </p:nvGrpSpPr>
      <p:grpSpPr>
        <a:xfrm>
          <a:off x="0" y="0"/>
          <a:ext cx="0" cy="0"/>
          <a:chOff x="0" y="0"/>
          <a:chExt cx="0" cy="0"/>
        </a:xfrm>
      </p:grpSpPr>
      <p:pic>
        <p:nvPicPr>
          <p:cNvPr descr="image.png" id="179" name="Google Shape;179;p20"/>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80" name="Google Shape;180;p20"/>
          <p:cNvSpPr txBox="1"/>
          <p:nvPr/>
        </p:nvSpPr>
        <p:spPr>
          <a:xfrm>
            <a:off x="571500" y="571500"/>
            <a:ext cx="5200650" cy="1674316"/>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3600" u="none" cap="none" strike="noStrike">
                <a:solidFill>
                  <a:srgbClr val="8B0000"/>
                </a:solidFill>
                <a:latin typeface="Yatra One"/>
                <a:ea typeface="Yatra One"/>
                <a:cs typeface="Yatra One"/>
                <a:sym typeface="Yatra One"/>
              </a:rPr>
              <a:t>सर्वहारा क्रांति (Proletarian Revolution)</a:t>
            </a:r>
            <a:endParaRPr/>
          </a:p>
        </p:txBody>
      </p:sp>
      <p:sp>
        <p:nvSpPr>
          <p:cNvPr id="181" name="Google Shape;181;p20"/>
          <p:cNvSpPr/>
          <p:nvPr/>
        </p:nvSpPr>
        <p:spPr>
          <a:xfrm>
            <a:off x="571500" y="2312491"/>
            <a:ext cx="4953000" cy="28575"/>
          </a:xfrm>
          <a:prstGeom prst="rect">
            <a:avLst/>
          </a:prstGeom>
          <a:solidFill>
            <a:srgbClr val="8B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pic>
        <p:nvPicPr>
          <p:cNvPr descr="image.png" id="182" name="Google Shape;182;p20"/>
          <p:cNvPicPr preferRelativeResize="0"/>
          <p:nvPr/>
        </p:nvPicPr>
        <p:blipFill rotWithShape="1">
          <a:blip r:embed="rId4">
            <a:alphaModFix/>
          </a:blip>
          <a:srcRect b="0" l="0" r="0" t="0"/>
          <a:stretch/>
        </p:blipFill>
        <p:spPr>
          <a:xfrm>
            <a:off x="6096000" y="0"/>
            <a:ext cx="6096000" cy="6858000"/>
          </a:xfrm>
          <a:prstGeom prst="rect">
            <a:avLst/>
          </a:prstGeom>
          <a:noFill/>
          <a:ln>
            <a:noFill/>
          </a:ln>
        </p:spPr>
      </p:pic>
      <p:sp>
        <p:nvSpPr>
          <p:cNvPr id="183" name="Google Shape;183;p20"/>
          <p:cNvSpPr txBox="1"/>
          <p:nvPr/>
        </p:nvSpPr>
        <p:spPr>
          <a:xfrm>
            <a:off x="571500" y="3032075"/>
            <a:ext cx="4953000" cy="33516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1650" u="none" cap="none" strike="noStrike">
                <a:solidFill>
                  <a:srgbClr val="1A1A1A"/>
                </a:solidFill>
                <a:latin typeface="Tiro Devanagari Hindi"/>
                <a:ea typeface="Tiro Devanagari Hindi"/>
                <a:cs typeface="Tiro Devanagari Hindi"/>
                <a:sym typeface="Tiro Devanagari Hindi"/>
              </a:rPr>
              <a:t>मार्क्स का मानना था कि पूंजीवाद अपनी कब्र खुद खोदेगा।</a:t>
            </a:r>
            <a:endParaRPr/>
          </a:p>
        </p:txBody>
      </p:sp>
      <p:sp>
        <p:nvSpPr>
          <p:cNvPr id="184" name="Google Shape;184;p20"/>
          <p:cNvSpPr txBox="1"/>
          <p:nvPr/>
        </p:nvSpPr>
        <p:spPr>
          <a:xfrm>
            <a:off x="571500" y="3786336"/>
            <a:ext cx="4953000" cy="670321"/>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1650" u="none" cap="none" strike="noStrike">
                <a:solidFill>
                  <a:srgbClr val="1A1A1A"/>
                </a:solidFill>
                <a:latin typeface="Tiro Devanagari Hindi"/>
                <a:ea typeface="Tiro Devanagari Hindi"/>
                <a:cs typeface="Tiro Devanagari Hindi"/>
                <a:sym typeface="Tiro Devanagari Hindi"/>
              </a:rPr>
              <a:t>जब शोषण चरम पर होगा, तो मजदूर वर्ग एकजुट होकर हिंसक क्रांति करेगा।</a:t>
            </a:r>
            <a:endParaRPr/>
          </a:p>
        </p:txBody>
      </p:sp>
      <p:sp>
        <p:nvSpPr>
          <p:cNvPr id="185" name="Google Shape;185;p20"/>
          <p:cNvSpPr txBox="1"/>
          <p:nvPr/>
        </p:nvSpPr>
        <p:spPr>
          <a:xfrm>
            <a:off x="571500" y="4875758"/>
            <a:ext cx="4953000" cy="1005482"/>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1650" u="none" cap="none" strike="noStrike">
                <a:solidFill>
                  <a:srgbClr val="1A1A1A"/>
                </a:solidFill>
                <a:latin typeface="Tiro Devanagari Hindi"/>
                <a:ea typeface="Tiro Devanagari Hindi"/>
                <a:cs typeface="Tiro Devanagari Hindi"/>
                <a:sym typeface="Tiro Devanagari Hindi"/>
              </a:rPr>
              <a:t>इस क्रांति का उद्देश्य पूंजीवादी व्यवस्था को उखाड़ फेंकना और निजी संपत्ति को समाप्त करना होगा। "दुनिया के मजदूरों, एक हो जाओ! तुम्हारे पास खोने के लिए जंजीरों के सिवा कुछ नहीं है।"</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89" name="Shape 189"/>
        <p:cNvGrpSpPr/>
        <p:nvPr/>
      </p:nvGrpSpPr>
      <p:grpSpPr>
        <a:xfrm>
          <a:off x="0" y="0"/>
          <a:ext cx="0" cy="0"/>
          <a:chOff x="0" y="0"/>
          <a:chExt cx="0" cy="0"/>
        </a:xfrm>
      </p:grpSpPr>
      <p:pic>
        <p:nvPicPr>
          <p:cNvPr descr="image.png" id="190" name="Google Shape;190;p21"/>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91" name="Google Shape;191;p21"/>
          <p:cNvSpPr txBox="1"/>
          <p:nvPr/>
        </p:nvSpPr>
        <p:spPr>
          <a:xfrm>
            <a:off x="2095500" y="1453604"/>
            <a:ext cx="8001000" cy="731490"/>
          </a:xfrm>
          <a:prstGeom prst="rect">
            <a:avLst/>
          </a:prstGeom>
          <a:noFill/>
          <a:ln>
            <a:noFill/>
          </a:ln>
        </p:spPr>
        <p:txBody>
          <a:bodyPr anchorCtr="0" anchor="t" bIns="0" lIns="0" spcFirstLastPara="1" rIns="0" wrap="square" tIns="0">
            <a:spAutoFit/>
          </a:bodyPr>
          <a:lstStyle/>
          <a:p>
            <a:pPr indent="0" lvl="0" marL="0" marR="0" rtl="0" algn="ctr">
              <a:lnSpc>
                <a:spcPct val="119979"/>
              </a:lnSpc>
              <a:spcBef>
                <a:spcPts val="0"/>
              </a:spcBef>
              <a:spcAft>
                <a:spcPts val="0"/>
              </a:spcAft>
              <a:buNone/>
            </a:pPr>
            <a:r>
              <a:rPr b="1" i="0" lang="en-US" sz="4800" u="none" cap="none" strike="noStrike">
                <a:solidFill>
                  <a:srgbClr val="FFFFFF"/>
                </a:solidFill>
                <a:latin typeface="Yatra One"/>
                <a:ea typeface="Yatra One"/>
                <a:cs typeface="Yatra One"/>
                <a:sym typeface="Yatra One"/>
              </a:rPr>
              <a:t>साम्यवाद (Communism)</a:t>
            </a:r>
            <a:endParaRPr/>
          </a:p>
        </p:txBody>
      </p:sp>
      <p:sp>
        <p:nvSpPr>
          <p:cNvPr id="192" name="Google Shape;192;p21"/>
          <p:cNvSpPr txBox="1"/>
          <p:nvPr/>
        </p:nvSpPr>
        <p:spPr>
          <a:xfrm>
            <a:off x="2286000" y="2451794"/>
            <a:ext cx="7620000" cy="426690"/>
          </a:xfrm>
          <a:prstGeom prst="rect">
            <a:avLst/>
          </a:prstGeom>
          <a:noFill/>
          <a:ln>
            <a:noFill/>
          </a:ln>
        </p:spPr>
        <p:txBody>
          <a:bodyPr anchorCtr="0" anchor="t" bIns="0" lIns="0" spcFirstLastPara="1" rIns="0" wrap="square" tIns="0">
            <a:spAutoFit/>
          </a:bodyPr>
          <a:lstStyle/>
          <a:p>
            <a:pPr indent="0" lvl="0" marL="0" marR="0" rtl="0" algn="ctr">
              <a:lnSpc>
                <a:spcPct val="159952"/>
              </a:lnSpc>
              <a:spcBef>
                <a:spcPts val="0"/>
              </a:spcBef>
              <a:spcAft>
                <a:spcPts val="0"/>
              </a:spcAft>
              <a:buNone/>
            </a:pPr>
            <a:r>
              <a:rPr b="0" i="0" lang="en-US" sz="2100" u="none" cap="none" strike="noStrike">
                <a:solidFill>
                  <a:srgbClr val="F0F0F0"/>
                </a:solidFill>
                <a:latin typeface="Tiro Devanagari Hindi"/>
                <a:ea typeface="Tiro Devanagari Hindi"/>
                <a:cs typeface="Tiro Devanagari Hindi"/>
                <a:sym typeface="Tiro Devanagari Hindi"/>
              </a:rPr>
              <a:t>क्रांति के बाद एक वर्गविहीन और राज्यविहीन समाज की स्थापना होगी।</a:t>
            </a:r>
            <a:endParaRPr/>
          </a:p>
        </p:txBody>
      </p:sp>
      <p:sp>
        <p:nvSpPr>
          <p:cNvPr id="193" name="Google Shape;193;p21"/>
          <p:cNvSpPr txBox="1"/>
          <p:nvPr/>
        </p:nvSpPr>
        <p:spPr>
          <a:xfrm>
            <a:off x="2286000" y="3164234"/>
            <a:ext cx="7620000" cy="853380"/>
          </a:xfrm>
          <a:prstGeom prst="rect">
            <a:avLst/>
          </a:prstGeom>
          <a:noFill/>
          <a:ln>
            <a:noFill/>
          </a:ln>
        </p:spPr>
        <p:txBody>
          <a:bodyPr anchorCtr="0" anchor="t" bIns="0" lIns="0" spcFirstLastPara="1" rIns="0" wrap="square" tIns="0">
            <a:spAutoFit/>
          </a:bodyPr>
          <a:lstStyle/>
          <a:p>
            <a:pPr indent="0" lvl="0" marL="0" marR="0" rtl="0" algn="ctr">
              <a:lnSpc>
                <a:spcPct val="159952"/>
              </a:lnSpc>
              <a:spcBef>
                <a:spcPts val="0"/>
              </a:spcBef>
              <a:spcAft>
                <a:spcPts val="0"/>
              </a:spcAft>
              <a:buNone/>
            </a:pPr>
            <a:r>
              <a:rPr b="0" i="1" lang="en-US" sz="2100" u="none" cap="none" strike="noStrike">
                <a:solidFill>
                  <a:srgbClr val="F0F0F0"/>
                </a:solidFill>
                <a:latin typeface="Tiro Devanagari Hindi"/>
                <a:ea typeface="Tiro Devanagari Hindi"/>
                <a:cs typeface="Tiro Devanagari Hindi"/>
                <a:sym typeface="Tiro Devanagari Hindi"/>
              </a:rPr>
              <a:t>"हर किसी से उसकी क्षमता के अनुसार, हर किसी को उसकी आवश्यकता के अनुसार।"</a:t>
            </a:r>
            <a:endParaRPr/>
          </a:p>
        </p:txBody>
      </p:sp>
      <p:sp>
        <p:nvSpPr>
          <p:cNvPr id="194" name="Google Shape;194;p21"/>
          <p:cNvSpPr txBox="1"/>
          <p:nvPr/>
        </p:nvSpPr>
        <p:spPr>
          <a:xfrm>
            <a:off x="2286000" y="4284315"/>
            <a:ext cx="7620000" cy="853380"/>
          </a:xfrm>
          <a:prstGeom prst="rect">
            <a:avLst/>
          </a:prstGeom>
          <a:noFill/>
          <a:ln>
            <a:noFill/>
          </a:ln>
        </p:spPr>
        <p:txBody>
          <a:bodyPr anchorCtr="0" anchor="t" bIns="0" lIns="0" spcFirstLastPara="1" rIns="0" wrap="square" tIns="0">
            <a:spAutoFit/>
          </a:bodyPr>
          <a:lstStyle/>
          <a:p>
            <a:pPr indent="0" lvl="0" marL="0" marR="0" rtl="0" algn="ctr">
              <a:lnSpc>
                <a:spcPct val="159952"/>
              </a:lnSpc>
              <a:spcBef>
                <a:spcPts val="0"/>
              </a:spcBef>
              <a:spcAft>
                <a:spcPts val="0"/>
              </a:spcAft>
              <a:buNone/>
            </a:pPr>
            <a:r>
              <a:rPr b="0" i="0" lang="en-US" sz="2100" u="none" cap="none" strike="noStrike">
                <a:solidFill>
                  <a:srgbClr val="F0F0F0"/>
                </a:solidFill>
                <a:latin typeface="Tiro Devanagari Hindi"/>
                <a:ea typeface="Tiro Devanagari Hindi"/>
                <a:cs typeface="Tiro Devanagari Hindi"/>
                <a:sym typeface="Tiro Devanagari Hindi"/>
              </a:rPr>
              <a:t>(From each according to his ability, to each according to his needs)</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